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3"/>
  </p:notesMasterIdLst>
  <p:sldIdLst>
    <p:sldId id="256" r:id="rId2"/>
    <p:sldId id="257" r:id="rId3"/>
    <p:sldId id="258" r:id="rId4"/>
    <p:sldId id="348" r:id="rId5"/>
    <p:sldId id="260" r:id="rId6"/>
    <p:sldId id="261" r:id="rId7"/>
    <p:sldId id="351" r:id="rId8"/>
    <p:sldId id="262" r:id="rId9"/>
    <p:sldId id="263" r:id="rId10"/>
    <p:sldId id="352" r:id="rId11"/>
    <p:sldId id="353" r:id="rId12"/>
    <p:sldId id="354" r:id="rId13"/>
    <p:sldId id="355" r:id="rId14"/>
    <p:sldId id="282" r:id="rId15"/>
    <p:sldId id="365" r:id="rId16"/>
    <p:sldId id="293" r:id="rId17"/>
    <p:sldId id="341" r:id="rId18"/>
    <p:sldId id="356" r:id="rId19"/>
    <p:sldId id="357" r:id="rId20"/>
    <p:sldId id="358" r:id="rId21"/>
    <p:sldId id="360" r:id="rId22"/>
    <p:sldId id="359" r:id="rId23"/>
    <p:sldId id="361" r:id="rId24"/>
    <p:sldId id="362" r:id="rId25"/>
    <p:sldId id="363" r:id="rId26"/>
    <p:sldId id="364" r:id="rId27"/>
    <p:sldId id="366" r:id="rId28"/>
    <p:sldId id="367" r:id="rId29"/>
    <p:sldId id="368" r:id="rId30"/>
    <p:sldId id="369" r:id="rId31"/>
    <p:sldId id="370" r:id="rId32"/>
    <p:sldId id="294" r:id="rId33"/>
    <p:sldId id="371" r:id="rId34"/>
    <p:sldId id="373" r:id="rId35"/>
    <p:sldId id="372" r:id="rId36"/>
    <p:sldId id="377" r:id="rId37"/>
    <p:sldId id="378" r:id="rId38"/>
    <p:sldId id="349" r:id="rId39"/>
    <p:sldId id="374" r:id="rId40"/>
    <p:sldId id="376" r:id="rId41"/>
    <p:sldId id="379" r:id="rId42"/>
    <p:sldId id="350" r:id="rId43"/>
    <p:sldId id="381" r:id="rId44"/>
    <p:sldId id="382" r:id="rId45"/>
    <p:sldId id="383" r:id="rId46"/>
    <p:sldId id="380" r:id="rId47"/>
    <p:sldId id="384" r:id="rId48"/>
    <p:sldId id="385" r:id="rId49"/>
    <p:sldId id="386" r:id="rId50"/>
    <p:sldId id="387" r:id="rId51"/>
    <p:sldId id="298" r:id="rId52"/>
    <p:sldId id="299" r:id="rId53"/>
    <p:sldId id="300" r:id="rId54"/>
    <p:sldId id="302" r:id="rId55"/>
    <p:sldId id="388" r:id="rId56"/>
    <p:sldId id="389" r:id="rId57"/>
    <p:sldId id="297" r:id="rId58"/>
    <p:sldId id="304" r:id="rId59"/>
    <p:sldId id="303" r:id="rId60"/>
    <p:sldId id="305" r:id="rId61"/>
    <p:sldId id="390" r:id="rId62"/>
  </p:sldIdLst>
  <p:sldSz cx="18288000" cy="10287000"/>
  <p:notesSz cx="6858000" cy="9144000"/>
  <p:embeddedFontLst>
    <p:embeddedFont>
      <p:font typeface="Calibri" panose="020F0502020204030204" pitchFamily="34" charset="0"/>
      <p:regular r:id="rId64"/>
      <p:bold r:id="rId65"/>
      <p:italic r:id="rId66"/>
      <p:boldItalic r:id="rId67"/>
    </p:embeddedFont>
    <p:embeddedFont>
      <p:font typeface="Gidole" panose="02000503000000000000" pitchFamily="50" charset="0"/>
      <p:regular r:id="rId68"/>
    </p:embeddedFont>
    <p:embeddedFont>
      <p:font typeface="League Spartan" panose="020B0604020202020204" charset="0"/>
      <p:regular r:id="rId69"/>
    </p:embeddedFont>
    <p:embeddedFont>
      <p:font typeface="Open Sans Extra Bold" panose="020B0604020202020204" charset="0"/>
      <p:regular r:id="rId70"/>
    </p:embeddedFont>
    <p:embeddedFont>
      <p:font typeface="Roboto" panose="02000000000000000000" pitchFamily="2" charset="0"/>
      <p:regular r:id="rId71"/>
      <p:bold r:id="rId72"/>
    </p:embeddedFont>
    <p:embeddedFont>
      <p:font typeface="Roboto Mono" pitchFamily="2" charset="0"/>
      <p:regular r:id="rId73"/>
      <p:bold r:id="rId74"/>
      <p:italic r:id="rId75"/>
      <p:boldItalic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duction" id="{8D9F33C0-D822-4A7B-B715-E28E531EE551}">
          <p14:sldIdLst>
            <p14:sldId id="256"/>
            <p14:sldId id="257"/>
            <p14:sldId id="258"/>
            <p14:sldId id="348"/>
          </p14:sldIdLst>
        </p14:section>
        <p14:section name="1. Power Query as ETL" id="{75C5D276-8852-44E4-BA64-192079A8ABB7}">
          <p14:sldIdLst>
            <p14:sldId id="260"/>
            <p14:sldId id="261"/>
            <p14:sldId id="351"/>
            <p14:sldId id="262"/>
            <p14:sldId id="263"/>
            <p14:sldId id="352"/>
            <p14:sldId id="353"/>
            <p14:sldId id="354"/>
            <p14:sldId id="355"/>
            <p14:sldId id="282"/>
            <p14:sldId id="365"/>
          </p14:sldIdLst>
        </p14:section>
        <p14:section name="2. What makes data tidy?" id="{78420295-1657-4AAD-9867-3F6F69780712}">
          <p14:sldIdLst>
            <p14:sldId id="293"/>
            <p14:sldId id="341"/>
            <p14:sldId id="356"/>
            <p14:sldId id="357"/>
            <p14:sldId id="358"/>
            <p14:sldId id="360"/>
            <p14:sldId id="359"/>
            <p14:sldId id="361"/>
            <p14:sldId id="362"/>
            <p14:sldId id="363"/>
            <p14:sldId id="364"/>
            <p14:sldId id="366"/>
          </p14:sldIdLst>
        </p14:section>
        <p14:section name="3. First Steps in Power Query" id="{9E16918C-81C0-4828-AD6D-89691399D72A}">
          <p14:sldIdLst>
            <p14:sldId id="367"/>
            <p14:sldId id="368"/>
            <p14:sldId id="369"/>
            <p14:sldId id="370"/>
          </p14:sldIdLst>
        </p14:section>
        <p14:section name="4. Transform Rows" id="{9D251CC1-067C-4EEA-B450-24967068922C}">
          <p14:sldIdLst>
            <p14:sldId id="294"/>
            <p14:sldId id="371"/>
            <p14:sldId id="373"/>
            <p14:sldId id="372"/>
            <p14:sldId id="377"/>
            <p14:sldId id="378"/>
          </p14:sldIdLst>
        </p14:section>
        <p14:section name="5. Transforming Columns I" id="{955ACC94-B72D-4F21-AE71-5C1C5E205462}">
          <p14:sldIdLst>
            <p14:sldId id="349"/>
            <p14:sldId id="374"/>
            <p14:sldId id="376"/>
            <p14:sldId id="379"/>
          </p14:sldIdLst>
        </p14:section>
        <p14:section name="6. Transforming Columns II" id="{C9233201-4300-4A34-AF4A-279B5A4F54AE}">
          <p14:sldIdLst>
            <p14:sldId id="350"/>
            <p14:sldId id="381"/>
            <p14:sldId id="382"/>
            <p14:sldId id="383"/>
            <p14:sldId id="380"/>
            <p14:sldId id="384"/>
            <p14:sldId id="385"/>
            <p14:sldId id="386"/>
            <p14:sldId id="387"/>
          </p14:sldIdLst>
        </p14:section>
        <p14:section name="6. VLOOKUP meet join" id="{B9543CC9-49A7-4FC2-9E76-33055CDDF8FE}">
          <p14:sldIdLst>
            <p14:sldId id="298"/>
            <p14:sldId id="299"/>
            <p14:sldId id="300"/>
            <p14:sldId id="302"/>
            <p14:sldId id="388"/>
            <p14:sldId id="389"/>
          </p14:sldIdLst>
        </p14:section>
        <p14:section name="7. Conclusion" id="{A4BC7640-9CC7-418E-A546-59B7C5045359}">
          <p14:sldIdLst>
            <p14:sldId id="297"/>
            <p14:sldId id="304"/>
            <p14:sldId id="303"/>
            <p14:sldId id="305"/>
            <p14:sldId id="39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78" autoAdjust="0"/>
    <p:restoredTop sz="94622" autoAdjust="0"/>
  </p:normalViewPr>
  <p:slideViewPr>
    <p:cSldViewPr>
      <p:cViewPr varScale="1">
        <p:scale>
          <a:sx n="76" d="100"/>
          <a:sy n="76" d="100"/>
        </p:scale>
        <p:origin x="31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12/28/2019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even like a box of chocolates, because we KNOW we are going to get something dirty &amp; unfit for consumption.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1660803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891173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963974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Manipulating the M language: This will let you write things like custom functions</a:t>
            </a:r>
          </a:p>
          <a:p>
            <a:pPr lvl="0"/>
            <a:r>
              <a:rPr lang="en-US" sz="1200" kern="1200" dirty="0">
                <a:solidFill>
                  <a:schemeClr val="tx1"/>
                </a:solidFill>
                <a:effectLst/>
                <a:latin typeface="+mn-lt"/>
                <a:ea typeface="+mn-ea"/>
                <a:cs typeface="+mn-cs"/>
              </a:rPr>
              <a:t>Power Pivot: This is the data modeling language.</a:t>
            </a:r>
          </a:p>
          <a:p>
            <a:pPr lvl="0"/>
            <a:r>
              <a:rPr lang="en-US" sz="1200" kern="1200" dirty="0">
                <a:solidFill>
                  <a:schemeClr val="tx1"/>
                </a:solidFill>
                <a:effectLst/>
                <a:latin typeface="+mn-lt"/>
                <a:ea typeface="+mn-ea"/>
                <a:cs typeface="+mn-cs"/>
              </a:rPr>
              <a:t>Power BI: This is the dashboarding/reporting/visualization part of the Microsoft BI stack.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https://pixabay.com/photos/amphibian-turtle-animal-armor-blur-1850190/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294406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included a copy of this paper in the repo, you can also download it at </a:t>
            </a:r>
            <a:r>
              <a:rPr lang="en-US"/>
              <a:t>the link.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734739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9.emf"/><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2.emf"/><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4.emf"/><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5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hyperlink" Target="https://github.com/gadenbuie/tidyexplain#mutating-joins" TargetMode="Externa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gif"/><Relationship Id="rId1" Type="http://schemas.openxmlformats.org/officeDocument/2006/relationships/slideLayout" Target="../slideLayouts/slideLayout7.xml"/><Relationship Id="rId5" Type="http://schemas.openxmlformats.org/officeDocument/2006/relationships/hyperlink" Target="https://github.com/gadenbuie/tidyexplain#mutating-joins" TargetMode="External"/><Relationship Id="rId4" Type="http://schemas.openxmlformats.org/officeDocument/2006/relationships/image" Target="../media/image29.gif"/></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en.wikipedia.org/wiki/Extract,_transform,_load"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hyperlink" Target="https://giphy.com/gifs/mythbusters-gif-qVuWpc7MxvGz6" TargetMode="Externa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gif"/></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228722"/>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INTRODUCTION TO POWER QUERY FOR EXCEL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10195812" y="264557"/>
            <a:ext cx="7787387" cy="4616648"/>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6241"/>
            <a:ext cx="10024449" cy="518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448763" y="2705100"/>
            <a:ext cx="8076237" cy="441787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Access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ea typeface="Roboto Mono" pitchFamily="2" charset="0"/>
              </a:rPr>
              <a:t>.txt</a:t>
            </a:r>
            <a:r>
              <a:rPr lang="en-US" sz="5400" spc="160" dirty="0">
                <a:solidFill>
                  <a:srgbClr val="000000"/>
                </a:solidFill>
                <a:latin typeface="Gidole" panose="02000503000000000000" pitchFamily="50" charset="0"/>
              </a:rPr>
              <a:t> and </a:t>
            </a:r>
            <a:r>
              <a:rPr lang="en-US" sz="5400" spc="160" dirty="0">
                <a:solidFill>
                  <a:srgbClr val="000000"/>
                </a:solidFill>
                <a:latin typeface="Gidole" panose="02000503000000000000" pitchFamily="50" charset="0"/>
                <a:ea typeface="Roboto Mono" pitchFamily="2" charset="0"/>
              </a:rPr>
              <a:t>.csv</a:t>
            </a:r>
            <a:r>
              <a:rPr lang="en-US" sz="5400" spc="160" dirty="0">
                <a:solidFill>
                  <a:srgbClr val="000000"/>
                </a:solidFill>
                <a:latin typeface="Gidole" panose="02000503000000000000" pitchFamily="50" charset="0"/>
              </a:rPr>
              <a:t> files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SQL Server &amp; other relational databases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XML, HTML &amp; Web data</a:t>
            </a:r>
            <a:br>
              <a:rPr lang="en-US" sz="4000" spc="160" dirty="0">
                <a:solidFill>
                  <a:srgbClr val="000000"/>
                </a:solidFill>
                <a:latin typeface="Gidole" panose="02000503000000000000" pitchFamily="50" charset="0"/>
              </a:rPr>
            </a:br>
            <a:endParaRPr lang="en-US" sz="4000" spc="160" dirty="0">
              <a:solidFill>
                <a:srgbClr val="000000"/>
              </a:solidFill>
              <a:latin typeface="Gidole" panose="02000503000000000000" pitchFamily="50" charset="0"/>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9144000" y="2705100"/>
            <a:ext cx="8076237" cy="438581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SharePoint</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Hadoop</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err="1">
                <a:solidFill>
                  <a:srgbClr val="000000"/>
                </a:solidFill>
                <a:latin typeface="Gidole" panose="02000503000000000000" pitchFamily="50" charset="0"/>
              </a:rPr>
              <a:t>oData</a:t>
            </a: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i="1" spc="160" dirty="0">
                <a:solidFill>
                  <a:srgbClr val="000000"/>
                </a:solidFill>
                <a:latin typeface="Gidole" panose="02000503000000000000" pitchFamily="50" charset="0"/>
              </a:rPr>
              <a:t>Combinations of the above…</a:t>
            </a:r>
            <a:br>
              <a:rPr lang="en-US" sz="4000" i="1" spc="160" dirty="0">
                <a:solidFill>
                  <a:srgbClr val="000000"/>
                </a:solidFill>
                <a:latin typeface="Gidole" panose="02000503000000000000" pitchFamily="50" charset="0"/>
              </a:rPr>
            </a:br>
            <a:endParaRPr lang="en-US" sz="4000" i="1" spc="160"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077200" y="264557"/>
            <a:ext cx="9905999"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87387" cy="517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2667000" y="723900"/>
            <a:ext cx="12954000" cy="806688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2897526" y="9258300"/>
            <a:ext cx="10515600" cy="461665"/>
          </a:xfrm>
          <a:prstGeom prst="rect">
            <a:avLst/>
          </a:prstGeom>
          <a:noFill/>
        </p:spPr>
        <p:txBody>
          <a:bodyPr wrap="square" rtlCol="0">
            <a:spAutoFit/>
          </a:bodyPr>
          <a:lstStyle/>
          <a:p>
            <a:r>
              <a:rPr lang="en-US" sz="2400" dirty="0">
                <a:latin typeface="Gidole" panose="02000503000000000000" pitchFamily="50" charset="0"/>
                <a:hlinkClick r:id="rId5"/>
              </a:rPr>
              <a:t>https://www.masterdataanalysis.com/ms-excel/analyzing-50-million-records-excel/</a:t>
            </a:r>
            <a:r>
              <a:rPr lang="en-US" sz="24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did we do before Power Query?</a:t>
            </a:r>
          </a:p>
        </p:txBody>
      </p:sp>
      <p:pic>
        <p:nvPicPr>
          <p:cNvPr id="8" name="Picture 8"/>
          <p:cNvPicPr>
            <a:picLocks noChangeAspect="1"/>
          </p:cNvPicPr>
          <p:nvPr/>
        </p:nvPicPr>
        <p:blipFill>
          <a:blip r:embed="rId2"/>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Roboto Mono" pitchFamily="2" charset="0"/>
                <a:ea typeface="Roboto Mono" pitchFamily="2" charset="0"/>
              </a:rPr>
              <a:t>wholesale-customers.xlsx</a:t>
            </a:r>
          </a:p>
          <a:p>
            <a:pPr marL="571500" indent="-571500">
              <a:buFont typeface="Arial" panose="020B0604020202020204" pitchFamily="34" charset="0"/>
              <a:buChar char="•"/>
            </a:pPr>
            <a:r>
              <a:rPr lang="en-US" sz="3600" dirty="0">
                <a:latin typeface="Gidole" panose="02000503000000000000" pitchFamily="50" charset="0"/>
                <a:ea typeface="Roboto Mono" pitchFamily="2" charset="0"/>
              </a:rPr>
              <a:t>How would you make this data “PivotTable-ready?”</a:t>
            </a:r>
          </a:p>
          <a:p>
            <a:pPr marL="571500"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5333226" y="1789657"/>
            <a:ext cx="8781276" cy="8105794"/>
          </a:xfrm>
          <a:prstGeom prst="rect">
            <a:avLst/>
          </a:prstGeom>
        </p:spPr>
      </p:pic>
      <p:pic>
        <p:nvPicPr>
          <p:cNvPr id="8" name="Picture 8"/>
          <p:cNvPicPr>
            <a:picLocks noChangeAspect="1"/>
          </p:cNvPicPr>
          <p:nvPr/>
        </p:nvPicPr>
        <p:blipFill>
          <a:blip r:embed="rId4"/>
          <a:srcRect/>
          <a:stretch>
            <a:fillRect/>
          </a:stretch>
        </p:blipFill>
        <p:spPr>
          <a:xfrm>
            <a:off x="16459200" y="-99077"/>
            <a:ext cx="2005783" cy="1470490"/>
          </a:xfrm>
          <a:prstGeom prst="rect">
            <a:avLst/>
          </a:prstGeom>
        </p:spPr>
      </p:pic>
      <p:sp>
        <p:nvSpPr>
          <p:cNvPr id="9" name="TextBox 9"/>
          <p:cNvSpPr txBox="1"/>
          <p:nvPr/>
        </p:nvSpPr>
        <p:spPr>
          <a:xfrm>
            <a:off x="1208994" y="579839"/>
            <a:ext cx="9382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217858" y="9677095"/>
            <a:ext cx="9144000" cy="523220"/>
          </a:xfrm>
          <a:prstGeom prst="rect">
            <a:avLst/>
          </a:prstGeom>
          <a:noFill/>
        </p:spPr>
        <p:txBody>
          <a:bodyPr wrap="square" rtlCol="0">
            <a:spAutoFit/>
          </a:bodyPr>
          <a:lstStyle/>
          <a:p>
            <a:r>
              <a:rPr lang="en-US" sz="2800" dirty="0">
                <a:latin typeface="Gidole" panose="02000503000000000000" pitchFamily="50" charset="0"/>
                <a:hlinkClick r:id="rId6"/>
              </a:rPr>
              <a:t>http://vita.had.co.nz/papers/tidy-data.pdf</a:t>
            </a:r>
            <a:r>
              <a:rPr lang="en-US" sz="2800"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1323439"/>
          </a:xfrm>
          <a:prstGeom prst="rect">
            <a:avLst/>
          </a:prstGeom>
          <a:noFill/>
        </p:spPr>
        <p:txBody>
          <a:bodyPr wrap="square" rtlCol="0">
            <a:spAutoFit/>
          </a:bodyPr>
          <a:lstStyle/>
          <a:p>
            <a:r>
              <a:rPr lang="en-US" sz="4000" b="1" dirty="0">
                <a:latin typeface="Gidole" panose="02000503000000000000" pitchFamily="50" charset="0"/>
              </a:rPr>
              <a:t>Observation: </a:t>
            </a:r>
            <a:r>
              <a:rPr lang="en-US" sz="4000" dirty="0">
                <a:latin typeface="Gidole" panose="02000503000000000000" pitchFamily="50" charset="0"/>
              </a:rPr>
              <a:t>The unit that was measured</a:t>
            </a:r>
          </a:p>
          <a:p>
            <a:r>
              <a:rPr lang="en-US" sz="4000" b="1" dirty="0">
                <a:latin typeface="Gidole" panose="02000503000000000000" pitchFamily="50" charset="0"/>
              </a:rPr>
              <a:t>Variable: </a:t>
            </a:r>
            <a:r>
              <a:rPr lang="en-US" sz="4000"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3143318451"/>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endParaRPr lang="en-US" sz="4400" b="0" dirty="0">
                        <a:latin typeface="Gidole" panose="02000503000000000000" pitchFamily="50" charset="0"/>
                      </a:endParaRP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167679126"/>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r>
                        <a:rPr lang="en-US" sz="4400" b="0" dirty="0">
                          <a:latin typeface="Gidole" panose="02000503000000000000" pitchFamily="50" charset="0"/>
                        </a:rPr>
                        <a:t>Variable</a:t>
                      </a: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001D856E-4016-44BC-BEEC-6F8D6F0D67C4}"/>
              </a:ext>
            </a:extLst>
          </p:cNvPr>
          <p:cNvPicPr>
            <a:picLocks noChangeAspect="1"/>
          </p:cNvPicPr>
          <p:nvPr/>
        </p:nvPicPr>
        <p:blipFill>
          <a:blip r:embed="rId5"/>
          <a:stretch>
            <a:fillRect/>
          </a:stretch>
        </p:blipFill>
        <p:spPr>
          <a:xfrm>
            <a:off x="2209800" y="2095500"/>
            <a:ext cx="13451235" cy="7169755"/>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C4B813BD-696B-4A12-91AC-940AFF814005}"/>
              </a:ext>
            </a:extLst>
          </p:cNvPr>
          <p:cNvPicPr>
            <a:picLocks noChangeAspect="1"/>
          </p:cNvPicPr>
          <p:nvPr/>
        </p:nvPicPr>
        <p:blipFill>
          <a:blip r:embed="rId5"/>
          <a:stretch>
            <a:fillRect/>
          </a:stretch>
        </p:blipFill>
        <p:spPr>
          <a:xfrm>
            <a:off x="3581400" y="225875"/>
            <a:ext cx="11734800" cy="9863060"/>
          </a:xfrm>
          <a:prstGeom prst="rect">
            <a:avLst/>
          </a:prstGeom>
        </p:spPr>
      </p:pic>
    </p:spTree>
    <p:extLst>
      <p:ext uri="{BB962C8B-B14F-4D97-AF65-F5344CB8AC3E}">
        <p14:creationId xmlns:p14="http://schemas.microsoft.com/office/powerpoint/2010/main" val="2726765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r>
              <a:rPr lang="en-US" sz="4000" dirty="0">
                <a:latin typeface="Gidole" panose="02000503000000000000" pitchFamily="50" charset="0"/>
              </a:rPr>
              <a:t>How would we tidy this dataset?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9372600" y="419100"/>
            <a:ext cx="7498595" cy="9010634"/>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r>
              <a:rPr lang="en-US" sz="4000" dirty="0">
                <a:latin typeface="Gidole" panose="02000503000000000000" pitchFamily="50" charset="0"/>
              </a:rPr>
              <a:t>How would we tidy this dataset? </a:t>
            </a:r>
          </a:p>
        </p:txBody>
      </p:sp>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10896600" y="446231"/>
            <a:ext cx="4552088" cy="92046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0134600" y="952500"/>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169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r>
              <a:rPr lang="en-US" sz="4000" dirty="0">
                <a:latin typeface="Gidole" panose="02000503000000000000" pitchFamily="50" charset="0"/>
              </a:rPr>
              <a:t>How would we tidy this dataset?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8653749" y="1826936"/>
            <a:ext cx="7815657" cy="6108935"/>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r>
              <a:rPr lang="en-US" sz="4000" dirty="0">
                <a:latin typeface="Gidole" panose="02000503000000000000" pitchFamily="50" charset="0"/>
              </a:rPr>
              <a:t>How would we tidy this dataset? </a:t>
            </a:r>
          </a:p>
        </p:txBody>
      </p:sp>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0134600" y="952500"/>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10875227" y="465281"/>
            <a:ext cx="5840082" cy="9204601"/>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2667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938992"/>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star.xlsx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p:txBody>
      </p:sp>
    </p:spTree>
    <p:extLst>
      <p:ext uri="{BB962C8B-B14F-4D97-AF65-F5344CB8AC3E}">
        <p14:creationId xmlns:p14="http://schemas.microsoft.com/office/powerpoint/2010/main" val="190100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286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OBJECTIVES FOR TODAY</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4346062"/>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Load data from Excel workbooks and csv files into Power Query</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Perform common data wrangling and cleaning tasks</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Combine data from multiple sources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938992"/>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computers.xlsx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p:txBody>
      </p:sp>
    </p:spTree>
    <p:extLst>
      <p:ext uri="{BB962C8B-B14F-4D97-AF65-F5344CB8AC3E}">
        <p14:creationId xmlns:p14="http://schemas.microsoft.com/office/powerpoint/2010/main" val="299855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office-rsvps.xlsx</a:t>
            </a:r>
          </a:p>
        </p:txBody>
      </p:sp>
    </p:spTree>
    <p:extLst>
      <p:ext uri="{BB962C8B-B14F-4D97-AF65-F5344CB8AC3E}">
        <p14:creationId xmlns:p14="http://schemas.microsoft.com/office/powerpoint/2010/main" val="73795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440120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state-populations.xlsx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Name the query </a:t>
            </a:r>
            <a:r>
              <a:rPr lang="en-US" sz="4000" dirty="0">
                <a:latin typeface="Roboto Mono" pitchFamily="2" charset="0"/>
                <a:ea typeface="Roboto Mono" pitchFamily="2" charset="0"/>
              </a:rPr>
              <a:t>State populations</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Remove the </a:t>
            </a:r>
            <a:r>
              <a:rPr lang="en-US" sz="4000" dirty="0">
                <a:latin typeface="Roboto Mono" pitchFamily="2" charset="0"/>
                <a:ea typeface="Roboto Mono" pitchFamily="2" charset="0"/>
              </a:rPr>
              <a:t>United States</a:t>
            </a:r>
            <a:r>
              <a:rPr lang="en-US" sz="4000" dirty="0">
                <a:latin typeface="Gidole" panose="02000503000000000000" pitchFamily="50" charset="0"/>
                <a:ea typeface="Roboto Mono" pitchFamily="2" charset="0"/>
              </a:rPr>
              <a:t> row from the data.</a:t>
            </a:r>
          </a:p>
          <a:p>
            <a:pPr marL="742950" indent="-742950">
              <a:buFont typeface="+mj-lt"/>
              <a:buAutoNum type="arabicPeriod"/>
            </a:pPr>
            <a:r>
              <a:rPr lang="en-US" sz="4000" dirty="0">
                <a:latin typeface="Gidole" panose="02000503000000000000" pitchFamily="50" charset="0"/>
                <a:ea typeface="Roboto Mono" pitchFamily="2" charset="0"/>
              </a:rPr>
              <a:t>Fill down blanks on the </a:t>
            </a:r>
            <a:r>
              <a:rPr lang="en-US" sz="4000" dirty="0">
                <a:latin typeface="Roboto Mono" pitchFamily="2" charset="0"/>
                <a:ea typeface="Roboto Mono" pitchFamily="2" charset="0"/>
              </a:rPr>
              <a:t>Region</a:t>
            </a:r>
            <a:r>
              <a:rPr lang="en-US" sz="4000" dirty="0">
                <a:latin typeface="Gidole" panose="02000503000000000000" pitchFamily="50" charset="0"/>
                <a:ea typeface="Roboto Mono" pitchFamily="2" charset="0"/>
              </a:rPr>
              <a:t> and </a:t>
            </a:r>
            <a:r>
              <a:rPr lang="en-US" sz="4000" dirty="0">
                <a:latin typeface="Roboto Mono" pitchFamily="2" charset="0"/>
                <a:ea typeface="Roboto Mono" pitchFamily="2" charset="0"/>
              </a:rPr>
              <a:t>Division</a:t>
            </a:r>
            <a:r>
              <a:rPr lang="en-US" sz="4000" dirty="0">
                <a:latin typeface="Gidole" panose="02000503000000000000" pitchFamily="50" charset="0"/>
                <a:ea typeface="Roboto Mono" pitchFamily="2" charset="0"/>
              </a:rPr>
              <a:t> columns</a:t>
            </a:r>
          </a:p>
          <a:p>
            <a:pPr marL="742950" indent="-742950">
              <a:buFont typeface="+mj-lt"/>
              <a:buAutoNum type="arabicPeriod"/>
            </a:pPr>
            <a:r>
              <a:rPr lang="en-US" sz="4000" dirty="0">
                <a:latin typeface="Gidole" panose="02000503000000000000" pitchFamily="50" charset="0"/>
                <a:ea typeface="Roboto Mono" pitchFamily="2" charset="0"/>
              </a:rPr>
              <a:t>Sort by </a:t>
            </a:r>
            <a:r>
              <a:rPr lang="en-US" sz="4000" dirty="0">
                <a:latin typeface="Roboto Mono" pitchFamily="2" charset="0"/>
                <a:ea typeface="Roboto Mono" pitchFamily="2" charset="0"/>
              </a:rPr>
              <a:t>Population</a:t>
            </a:r>
            <a:r>
              <a:rPr lang="en-US" sz="4000" dirty="0">
                <a:latin typeface="Gidole" panose="02000503000000000000" pitchFamily="50" charset="0"/>
                <a:ea typeface="Roboto Mono" pitchFamily="2" charset="0"/>
              </a:rPr>
              <a:t> from high to low</a:t>
            </a:r>
          </a:p>
          <a:p>
            <a:pPr marL="742950" indent="-742950">
              <a:buFont typeface="+mj-lt"/>
              <a:buAutoNum type="arabicPeriod"/>
            </a:pPr>
            <a:r>
              <a:rPr lang="en-US" sz="4000" dirty="0">
                <a:latin typeface="Gidole" panose="02000503000000000000" pitchFamily="50" charset="0"/>
                <a:ea typeface="Roboto Mono" pitchFamily="2" charset="0"/>
              </a:rPr>
              <a:t>Load results into a PivotTable</a:t>
            </a:r>
          </a:p>
        </p:txBody>
      </p:sp>
    </p:spTree>
    <p:extLst>
      <p:ext uri="{BB962C8B-B14F-4D97-AF65-F5344CB8AC3E}">
        <p14:creationId xmlns:p14="http://schemas.microsoft.com/office/powerpoint/2010/main" val="3177822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5016758"/>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orders.xlsx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Date</a:t>
            </a:r>
            <a:r>
              <a:rPr lang="en-US" sz="4000" dirty="0">
                <a:latin typeface="Gidole" panose="02000503000000000000" pitchFamily="50" charset="0"/>
                <a:ea typeface="Roboto Mono" pitchFamily="2" charset="0"/>
              </a:rPr>
              <a:t> column to a month data type.</a:t>
            </a: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Account</a:t>
            </a:r>
            <a:r>
              <a:rPr lang="en-US" sz="4000" dirty="0">
                <a:latin typeface="Gidole" panose="02000503000000000000" pitchFamily="50" charset="0"/>
                <a:ea typeface="Roboto Mono" pitchFamily="2" charset="0"/>
              </a:rPr>
              <a:t> column to proper case.</a:t>
            </a:r>
          </a:p>
          <a:p>
            <a:pPr marL="742950" indent="-742950">
              <a:buFont typeface="+mj-lt"/>
              <a:buAutoNum type="arabicPeriod"/>
            </a:pPr>
            <a:r>
              <a:rPr lang="en-US" sz="4000" dirty="0">
                <a:latin typeface="Gidole" panose="02000503000000000000" pitchFamily="50" charset="0"/>
                <a:ea typeface="Roboto Mono" pitchFamily="2" charset="0"/>
              </a:rPr>
              <a:t>Split the </a:t>
            </a:r>
            <a:r>
              <a:rPr lang="en-US" sz="4000" dirty="0">
                <a:latin typeface="Roboto Mono" pitchFamily="2" charset="0"/>
                <a:ea typeface="Roboto Mono" pitchFamily="2" charset="0"/>
              </a:rPr>
              <a:t>Opportunity</a:t>
            </a:r>
            <a:r>
              <a:rPr lang="en-US" sz="4000" dirty="0">
                <a:latin typeface="Gidole" panose="02000503000000000000" pitchFamily="50" charset="0"/>
                <a:ea typeface="Roboto Mono" pitchFamily="2" charset="0"/>
              </a:rPr>
              <a:t> column into three columns:</a:t>
            </a:r>
          </a:p>
          <a:p>
            <a:pPr marL="1200150" lvl="1" indent="-742950">
              <a:buFont typeface="+mj-lt"/>
              <a:buAutoNum type="alphaUcPeriod"/>
            </a:pPr>
            <a:r>
              <a:rPr lang="en-US" sz="4000" dirty="0">
                <a:latin typeface="Roboto Mono" pitchFamily="2" charset="0"/>
                <a:ea typeface="Roboto Mono" pitchFamily="2" charset="0"/>
              </a:rPr>
              <a:t>Vendor</a:t>
            </a:r>
          </a:p>
          <a:p>
            <a:pPr marL="1200150" lvl="1" indent="-742950">
              <a:buFont typeface="+mj-lt"/>
              <a:buAutoNum type="alphaUcPeriod"/>
            </a:pPr>
            <a:r>
              <a:rPr lang="en-US" sz="4000" dirty="0">
                <a:latin typeface="Roboto Mono" pitchFamily="2" charset="0"/>
                <a:ea typeface="Roboto Mono" pitchFamily="2" charset="0"/>
              </a:rPr>
              <a:t>Status</a:t>
            </a:r>
          </a:p>
          <a:p>
            <a:pPr marL="1200150" lvl="1" indent="-742950">
              <a:buFont typeface="+mj-lt"/>
              <a:buAutoNum type="alphaUcPeriod"/>
            </a:pPr>
            <a:r>
              <a:rPr lang="en-US" sz="4000" dirty="0">
                <a:latin typeface="Roboto Mono" pitchFamily="2" charset="0"/>
                <a:ea typeface="Roboto Mono" pitchFamily="2" charset="0"/>
              </a:rPr>
              <a:t>Order Type</a:t>
            </a:r>
          </a:p>
        </p:txBody>
      </p:sp>
    </p:spTree>
    <p:extLst>
      <p:ext uri="{BB962C8B-B14F-4D97-AF65-F5344CB8AC3E}">
        <p14:creationId xmlns:p14="http://schemas.microsoft.com/office/powerpoint/2010/main" val="3501509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5320687"/>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 in the repo</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5016758"/>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orders.xlsx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Date</a:t>
            </a:r>
            <a:r>
              <a:rPr lang="en-US" sz="4000" dirty="0">
                <a:latin typeface="Gidole" panose="02000503000000000000" pitchFamily="50" charset="0"/>
                <a:ea typeface="Roboto Mono" pitchFamily="2" charset="0"/>
              </a:rPr>
              <a:t> column to a month data type.</a:t>
            </a: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Account</a:t>
            </a:r>
            <a:r>
              <a:rPr lang="en-US" sz="4000" dirty="0">
                <a:latin typeface="Gidole" panose="02000503000000000000" pitchFamily="50" charset="0"/>
                <a:ea typeface="Roboto Mono" pitchFamily="2" charset="0"/>
              </a:rPr>
              <a:t> column to proper case.</a:t>
            </a:r>
          </a:p>
          <a:p>
            <a:pPr marL="742950" indent="-742950">
              <a:buFont typeface="+mj-lt"/>
              <a:buAutoNum type="arabicPeriod"/>
            </a:pPr>
            <a:r>
              <a:rPr lang="en-US" sz="4000" dirty="0">
                <a:latin typeface="Gidole" panose="02000503000000000000" pitchFamily="50" charset="0"/>
                <a:ea typeface="Roboto Mono" pitchFamily="2" charset="0"/>
              </a:rPr>
              <a:t>Split the </a:t>
            </a:r>
            <a:r>
              <a:rPr lang="en-US" sz="4000" dirty="0">
                <a:latin typeface="Roboto Mono" pitchFamily="2" charset="0"/>
                <a:ea typeface="Roboto Mono" pitchFamily="2" charset="0"/>
              </a:rPr>
              <a:t>Opportunity</a:t>
            </a:r>
            <a:r>
              <a:rPr lang="en-US" sz="4000" dirty="0">
                <a:latin typeface="Gidole" panose="02000503000000000000" pitchFamily="50" charset="0"/>
                <a:ea typeface="Roboto Mono" pitchFamily="2" charset="0"/>
              </a:rPr>
              <a:t> column into three columns:</a:t>
            </a:r>
          </a:p>
          <a:p>
            <a:pPr marL="1200150" lvl="1" indent="-742950">
              <a:buFont typeface="+mj-lt"/>
              <a:buAutoNum type="alphaUcPeriod"/>
            </a:pPr>
            <a:r>
              <a:rPr lang="en-US" sz="4000" dirty="0">
                <a:latin typeface="Roboto Mono" pitchFamily="2" charset="0"/>
                <a:ea typeface="Roboto Mono" pitchFamily="2" charset="0"/>
              </a:rPr>
              <a:t>Vendor</a:t>
            </a:r>
          </a:p>
          <a:p>
            <a:pPr marL="1200150" lvl="1" indent="-742950">
              <a:buFont typeface="+mj-lt"/>
              <a:buAutoNum type="alphaUcPeriod"/>
            </a:pPr>
            <a:r>
              <a:rPr lang="en-US" sz="4000" dirty="0">
                <a:latin typeface="Roboto Mono" pitchFamily="2" charset="0"/>
                <a:ea typeface="Roboto Mono" pitchFamily="2" charset="0"/>
              </a:rPr>
              <a:t>Status</a:t>
            </a:r>
          </a:p>
          <a:p>
            <a:pPr marL="1200150" lvl="1" indent="-742950">
              <a:buFont typeface="+mj-lt"/>
              <a:buAutoNum type="alphaUcPeriod"/>
            </a:pPr>
            <a:r>
              <a:rPr lang="en-US" sz="4000" dirty="0">
                <a:latin typeface="Roboto Mono" pitchFamily="2"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wholesale-customers.xlsx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Tidy this data! </a:t>
            </a:r>
          </a:p>
          <a:p>
            <a:pPr marL="742950" indent="-742950">
              <a:buFont typeface="+mj-lt"/>
              <a:buAutoNum type="arabicPeriod"/>
            </a:pPr>
            <a:r>
              <a:rPr lang="en-US" sz="4000" dirty="0">
                <a:latin typeface="Gidole" panose="02000503000000000000" pitchFamily="50" charset="0"/>
                <a:ea typeface="Roboto Mono" pitchFamily="2" charset="0"/>
              </a:rPr>
              <a:t>Create a field calculating 10% of the sales called </a:t>
            </a:r>
            <a:r>
              <a:rPr lang="en-US" sz="4000"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Files: </a:t>
            </a:r>
            <a:r>
              <a:rPr lang="en-US" sz="4000" dirty="0">
                <a:latin typeface="Roboto Mono" pitchFamily="2" charset="0"/>
                <a:ea typeface="Roboto Mono" pitchFamily="2" charset="0"/>
              </a:rPr>
              <a:t>oscars_yes.csv, oscars_no.csv</a:t>
            </a:r>
          </a:p>
        </p:txBody>
      </p:sp>
    </p:spTree>
    <p:extLst>
      <p:ext uri="{BB962C8B-B14F-4D97-AF65-F5344CB8AC3E}">
        <p14:creationId xmlns:p14="http://schemas.microsoft.com/office/powerpoint/2010/main" val="2428157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1938992"/>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hof_inducted.xlsx, hof_not_inducted.xlsx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Append these tables</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POWER QUERY AS EXCEL’S ETL TOOL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524000" y="2158410"/>
            <a:ext cx="4267200" cy="769441"/>
          </a:xfrm>
          <a:prstGeom prst="rect">
            <a:avLst/>
          </a:prstGeom>
          <a:noFill/>
        </p:spPr>
        <p:txBody>
          <a:bodyPr wrap="square" rtlCol="0">
            <a:spAutoFit/>
          </a:bodyPr>
          <a:lstStyle/>
          <a:p>
            <a:r>
              <a:rPr lang="en-US" sz="4400"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6477000" y="2413937"/>
            <a:ext cx="8588907" cy="6851318"/>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676400" y="2874604"/>
            <a:ext cx="4267200" cy="1446550"/>
          </a:xfrm>
          <a:prstGeom prst="rect">
            <a:avLst/>
          </a:prstGeom>
          <a:noFill/>
        </p:spPr>
        <p:txBody>
          <a:bodyPr wrap="square" rtlCol="0">
            <a:spAutoFit/>
          </a:bodyPr>
          <a:lstStyle/>
          <a:p>
            <a:r>
              <a:rPr lang="en-US" sz="4400"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6477000" y="2413937"/>
            <a:ext cx="1066800" cy="6851318"/>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08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382000" y="4191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7500" spc="375" dirty="0">
                <a:solidFill>
                  <a:srgbClr val="FFFFFF"/>
                </a:solidFill>
                <a:latin typeface="League Spartan Bold"/>
              </a:rPr>
              <a:t>, MEET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DUCT TAPE, MEET WELDER</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68" y="2400300"/>
            <a:ext cx="78009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902057"/>
            <a:ext cx="9144000" cy="60769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535355" y="9438328"/>
            <a:ext cx="8001000" cy="5552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7620000" y="9613420"/>
            <a:ext cx="8001000"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9B5715E-B946-4FD2-8B56-C4672821665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16821" y="723900"/>
            <a:ext cx="10439400" cy="104394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376892"/>
            <a:ext cx="11302158" cy="1463221"/>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League Spartan Bold"/>
              </a:rPr>
              <a:t>INNER JOIN:</a:t>
            </a:r>
          </a:p>
          <a:p>
            <a:pPr marL="264160" lvl="1" algn="ctr">
              <a:lnSpc>
                <a:spcPts val="3840"/>
              </a:lnSpc>
            </a:pPr>
            <a:r>
              <a:rPr lang="en-US" sz="3200" b="1" spc="160" dirty="0">
                <a:solidFill>
                  <a:srgbClr val="000000"/>
                </a:solidFill>
                <a:latin typeface="Gidole" panose="020B0604020202020204" charset="0"/>
              </a:rPr>
              <a:t>Returns records that have matching values in Tables A and B</a:t>
            </a:r>
            <a:endParaRPr lang="en-US" sz="3200" spc="160" dirty="0">
              <a:solidFill>
                <a:srgbClr val="000000"/>
              </a:solidFill>
              <a:latin typeface="Gidole" panose="020B0604020202020204" charset="0"/>
            </a:endParaRPr>
          </a:p>
          <a:p>
            <a:pPr marL="264160" lvl="1" algn="ctr">
              <a:lnSpc>
                <a:spcPts val="3840"/>
              </a:lnSpc>
            </a:pPr>
            <a:endParaRPr lang="en-US" sz="32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4"/>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5"/>
              </a:rPr>
              <a:t>https://github.com/gadenbuie/tidyexplain#mutating-joins</a:t>
            </a:r>
            <a:r>
              <a:rPr lang="en-US" sz="3200" spc="160" dirty="0">
                <a:solidFill>
                  <a:srgbClr val="000000"/>
                </a:solidFill>
                <a:latin typeface="Gidole" panose="020B0604020202020204" charset="0"/>
              </a:rPr>
              <a:t>  </a:t>
            </a:r>
          </a:p>
        </p:txBody>
      </p:sp>
    </p:spTree>
    <p:extLst>
      <p:ext uri="{BB962C8B-B14F-4D97-AF65-F5344CB8AC3E}">
        <p14:creationId xmlns:p14="http://schemas.microsoft.com/office/powerpoint/2010/main" val="1514342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9B5715E-B946-4FD2-8B56-C4672821665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216821" y="723900"/>
            <a:ext cx="10439400" cy="104394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3076" name="Picture 4">
            <a:extLst>
              <a:ext uri="{FF2B5EF4-FFF2-40B4-BE49-F238E27FC236}">
                <a16:creationId xmlns:a16="http://schemas.microsoft.com/office/drawing/2014/main" id="{ED8B337D-38DC-4E33-9355-A5E83DEBDFF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216821" y="695391"/>
            <a:ext cx="10391857" cy="103918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5"/>
              </a:rPr>
              <a:t>https://github.com/gadenbuie/tidyexplain#mutating-joins</a:t>
            </a:r>
            <a:r>
              <a:rPr lang="en-US" sz="3200" spc="160" dirty="0">
                <a:solidFill>
                  <a:srgbClr val="000000"/>
                </a:solidFill>
                <a:latin typeface="Gidole" panose="020B0604020202020204" charset="0"/>
              </a:rPr>
              <a:t>  </a:t>
            </a:r>
          </a:p>
        </p:txBody>
      </p:sp>
      <p:sp>
        <p:nvSpPr>
          <p:cNvPr id="4" name="TextBox 4"/>
          <p:cNvSpPr txBox="1"/>
          <p:nvPr/>
        </p:nvSpPr>
        <p:spPr>
          <a:xfrm>
            <a:off x="3785442" y="376892"/>
            <a:ext cx="11302158" cy="1461939"/>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League Spartan Bold"/>
              </a:rPr>
              <a:t>LEFT </a:t>
            </a:r>
            <a:r>
              <a:rPr lang="en-US" sz="3200" b="1" spc="160" dirty="0">
                <a:solidFill>
                  <a:srgbClr val="000000"/>
                </a:solidFill>
                <a:latin typeface="League Spartan Bold"/>
              </a:rPr>
              <a:t>OUTER JOIN:</a:t>
            </a:r>
          </a:p>
          <a:p>
            <a:pPr marL="264160" lvl="1" algn="ctr">
              <a:lnSpc>
                <a:spcPts val="3840"/>
              </a:lnSpc>
            </a:pPr>
            <a:r>
              <a:rPr lang="en-US" sz="3200" b="1" spc="160" dirty="0">
                <a:solidFill>
                  <a:srgbClr val="000000"/>
                </a:solidFill>
                <a:latin typeface="Gidole" panose="020B0604020202020204" charset="0"/>
              </a:rPr>
              <a:t>Returns ALL records from Table A and matching records from Table B. Results with no match are </a:t>
            </a:r>
            <a:r>
              <a:rPr lang="en-US" sz="3200" b="1" spc="160"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3200" b="1" spc="160" dirty="0">
                <a:solidFill>
                  <a:srgbClr val="000000"/>
                </a:solidFill>
                <a:latin typeface="Gidole" panose="020B0604020202020204" charset="0"/>
                <a:ea typeface="Roboto" panose="02000000000000000000" pitchFamily="2" charset="0"/>
                <a:cs typeface="Roboto" panose="02000000000000000000" pitchFamily="2" charset="0"/>
              </a:rPr>
              <a:t>.</a:t>
            </a:r>
            <a:endParaRPr lang="en-US" sz="3200" spc="160" dirty="0">
              <a:solidFill>
                <a:srgbClr val="000000"/>
              </a:solidFill>
              <a:latin typeface="Gidole" panose="020B060402020202020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106875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a:t>
            </a:r>
          </a:p>
        </p:txBody>
      </p:sp>
    </p:spTree>
    <p:extLst>
      <p:ext uri="{BB962C8B-B14F-4D97-AF65-F5344CB8AC3E}">
        <p14:creationId xmlns:p14="http://schemas.microsoft.com/office/powerpoint/2010/main" val="2897006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3170099"/>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hof.csv, people-a-thru-m.csv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What is the result of a left outer join of </a:t>
            </a:r>
            <a:r>
              <a:rPr lang="en-US" sz="4000" dirty="0" err="1">
                <a:latin typeface="Roboto Mono" pitchFamily="2" charset="0"/>
                <a:ea typeface="Roboto Mono" pitchFamily="2" charset="0"/>
              </a:rPr>
              <a:t>hof</a:t>
            </a:r>
            <a:r>
              <a:rPr lang="en-US" sz="4000" dirty="0">
                <a:latin typeface="Gidole" panose="02000503000000000000" pitchFamily="50" charset="0"/>
                <a:ea typeface="Roboto Mono" pitchFamily="2" charset="0"/>
              </a:rPr>
              <a:t> on </a:t>
            </a:r>
            <a:r>
              <a:rPr lang="en-US" sz="4000" dirty="0">
                <a:latin typeface="Roboto Mono" pitchFamily="2" charset="0"/>
                <a:ea typeface="Roboto Mono" pitchFamily="2" charset="0"/>
              </a:rPr>
              <a:t>people-a-thru-m</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What about an inner join?</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382000" y="5715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1028700" lvl="1" indent="-571500">
              <a:buFont typeface="Arial" panose="020B0604020202020204" pitchFamily="34" charset="0"/>
              <a:buChar char="•"/>
            </a:pPr>
            <a:r>
              <a:rPr lang="en-US" sz="5800" dirty="0">
                <a:latin typeface="Gidole" panose="020B0604020202020204" charset="0"/>
              </a:rPr>
              <a:t>M language</a:t>
            </a:r>
          </a:p>
          <a:p>
            <a:pPr marL="1028700" lvl="1" indent="-571500">
              <a:buFont typeface="Arial" panose="020B0604020202020204" pitchFamily="34" charset="0"/>
              <a:buChar char="•"/>
            </a:pPr>
            <a:r>
              <a:rPr lang="en-US" sz="5800" dirty="0">
                <a:latin typeface="Gidole" panose="020B0604020202020204" charset="0"/>
              </a:rPr>
              <a:t>PowerPivot</a:t>
            </a:r>
          </a:p>
          <a:p>
            <a:pPr marL="1028700" lvl="1" indent="-571500">
              <a:buFont typeface="Arial" panose="020B0604020202020204" pitchFamily="34" charset="0"/>
              <a:buChar char="•"/>
            </a:pPr>
            <a:r>
              <a:rPr lang="en-US" sz="5800"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https://learning.oreilly.com/library/view/collect-combine-and/9781509307982/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3755515"/>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Collect, Combine, and Transform Data Using Power Query in Excel and Power BI</a:t>
            </a:r>
            <a:r>
              <a:rPr lang="en-US" sz="4200" dirty="0">
                <a:solidFill>
                  <a:srgbClr val="FFFFFF"/>
                </a:solidFill>
                <a:latin typeface="League Spartan"/>
              </a:rPr>
              <a:t>, 1st Edition</a:t>
            </a:r>
          </a:p>
          <a:p>
            <a:pPr>
              <a:lnSpc>
                <a:spcPts val="5880"/>
              </a:lnSpc>
              <a:spcBef>
                <a:spcPct val="0"/>
              </a:spcBef>
            </a:pPr>
            <a:r>
              <a:rPr lang="en-US" sz="4200" dirty="0">
                <a:solidFill>
                  <a:srgbClr val="FFFFFF"/>
                </a:solidFill>
                <a:latin typeface="League Spartan"/>
              </a:rPr>
              <a:t>by Gil </a:t>
            </a:r>
            <a:r>
              <a:rPr lang="en-US" sz="4200" dirty="0" err="1">
                <a:solidFill>
                  <a:srgbClr val="FFFFFF"/>
                </a:solidFill>
                <a:latin typeface="League Spartan"/>
              </a:rPr>
              <a:t>Raviv</a:t>
            </a:r>
            <a:endParaRPr lang="en-US" sz="42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173" y="1066799"/>
            <a:ext cx="6450542" cy="788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632311"/>
          </a:xfrm>
          <a:prstGeom prst="rect">
            <a:avLst/>
          </a:prstGeom>
          <a:noFill/>
        </p:spPr>
        <p:txBody>
          <a:bodyPr wrap="square" rtlCol="0">
            <a:spAutoFit/>
          </a:bodyPr>
          <a:lstStyle/>
          <a:p>
            <a:r>
              <a:rPr lang="en-US" sz="36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3600" dirty="0">
              <a:latin typeface="Gidole" panose="020B0604020202020204" charset="0"/>
            </a:endParaRPr>
          </a:p>
          <a:p>
            <a:r>
              <a:rPr lang="en-US" sz="3600" dirty="0">
                <a:latin typeface="Gidole" panose="020B0604020202020204" charset="0"/>
              </a:rPr>
              <a:t>-- </a:t>
            </a:r>
            <a:r>
              <a:rPr lang="en-US" sz="3600" dirty="0">
                <a:latin typeface="Gidole" panose="020B0604020202020204" charset="0"/>
                <a:hlinkClick r:id="rId2"/>
              </a:rPr>
              <a:t>(where else but) Wikipedia</a:t>
            </a:r>
            <a:endParaRPr lang="en-US" sz="36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0638" y="4184570"/>
            <a:ext cx="7577556" cy="5051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https://learning.oreilly.com/library/view/excel-power-pivot/9781119210641/</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endParaRPr lang="en-US" sz="4200" i="1" dirty="0">
              <a:solidFill>
                <a:srgbClr val="FFFFFF"/>
              </a:solidFill>
              <a:latin typeface="League Spartan"/>
            </a:endParaRPr>
          </a:p>
          <a:p>
            <a:pPr>
              <a:lnSpc>
                <a:spcPts val="5880"/>
              </a:lnSpc>
              <a:spcBef>
                <a:spcPct val="0"/>
              </a:spcBef>
            </a:pPr>
            <a:r>
              <a:rPr lang="en-US" sz="4200" i="1" dirty="0">
                <a:solidFill>
                  <a:srgbClr val="FFFFFF"/>
                </a:solidFill>
                <a:latin typeface="League Spartan"/>
              </a:rPr>
              <a:t>Excel Power Pivot and Power Query For Dummies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0152" y="1205277"/>
            <a:ext cx="5693322" cy="711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907648" y="1638300"/>
            <a:ext cx="4959752" cy="4645364"/>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646331"/>
            </a:xfrm>
            <a:prstGeom prst="rect">
              <a:avLst/>
            </a:prstGeom>
            <a:noFill/>
          </p:spPr>
          <p:txBody>
            <a:bodyPr wrap="square" rtlCol="0">
              <a:spAutoFit/>
            </a:bodyPr>
            <a:lstStyle/>
            <a:p>
              <a:pPr algn="ctr"/>
              <a:r>
                <a:rPr lang="en-US" sz="3600"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6019799" y="1638299"/>
            <a:ext cx="5729246" cy="5022604"/>
            <a:chOff x="6019799" y="1638299"/>
            <a:chExt cx="5729246" cy="5022604"/>
          </a:xfrm>
        </p:grpSpPr>
        <p:sp>
          <p:nvSpPr>
            <p:cNvPr id="12" name="TextBox 11">
              <a:extLst>
                <a:ext uri="{FF2B5EF4-FFF2-40B4-BE49-F238E27FC236}">
                  <a16:creationId xmlns:a16="http://schemas.microsoft.com/office/drawing/2014/main" id="{BA60B585-15E5-46DB-B3DE-577C0543BBB3}"/>
                </a:ext>
              </a:extLst>
            </p:cNvPr>
            <p:cNvSpPr txBox="1"/>
            <p:nvPr/>
          </p:nvSpPr>
          <p:spPr>
            <a:xfrm>
              <a:off x="6329774" y="1638299"/>
              <a:ext cx="4572000" cy="646331"/>
            </a:xfrm>
            <a:prstGeom prst="rect">
              <a:avLst/>
            </a:prstGeom>
            <a:noFill/>
          </p:spPr>
          <p:txBody>
            <a:bodyPr wrap="square" rtlCol="0">
              <a:spAutoFit/>
            </a:bodyPr>
            <a:lstStyle/>
            <a:p>
              <a:pPr algn="ctr"/>
              <a:r>
                <a:rPr lang="en-US" sz="36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12385964" y="1638299"/>
            <a:ext cx="5415806" cy="4656484"/>
            <a:chOff x="12385964" y="1638299"/>
            <a:chExt cx="5415806" cy="4656484"/>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5964" y="1638299"/>
              <a:ext cx="4572000" cy="646331"/>
            </a:xfrm>
            <a:prstGeom prst="rect">
              <a:avLst/>
            </a:prstGeom>
            <a:noFill/>
          </p:spPr>
          <p:txBody>
            <a:bodyPr wrap="square" rtlCol="0">
              <a:spAutoFit/>
            </a:bodyPr>
            <a:lstStyle/>
            <a:p>
              <a:pPr algn="ctr"/>
              <a:r>
                <a:rPr lang="en-US" sz="3600"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2"/>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9603815"/>
            <a:ext cx="8153400" cy="523220"/>
          </a:xfrm>
          <a:prstGeom prst="rect">
            <a:avLst/>
          </a:prstGeom>
          <a:noFill/>
        </p:spPr>
        <p:txBody>
          <a:bodyPr wrap="square" rtlCol="0">
            <a:spAutoFit/>
          </a:bodyPr>
          <a:lstStyle/>
          <a:p>
            <a:r>
              <a:rPr lang="en-US" sz="2800" dirty="0">
                <a:latin typeface="Gidole" panose="020B0604020202020204" charset="0"/>
                <a:hlinkClick r:id="rId3"/>
              </a:rPr>
              <a:t>https://giphy.com/gifs/mythbusters-gif-qVuWpc7MxvGz6</a:t>
            </a:r>
            <a:r>
              <a:rPr lang="en-US" sz="2800"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3717694"/>
            <a:ext cx="9982200" cy="56226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911898"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36288" cy="515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TotalTime>
  <Words>1575</Words>
  <Application>Microsoft Office PowerPoint</Application>
  <PresentationFormat>Custom</PresentationFormat>
  <Paragraphs>289</Paragraphs>
  <Slides>61</Slides>
  <Notes>45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Open Sans Extra Bold</vt:lpstr>
      <vt:lpstr>Arial</vt:lpstr>
      <vt:lpstr>League Spartan Italics</vt:lpstr>
      <vt:lpstr>Roboto</vt:lpstr>
      <vt:lpstr>Roboto Mono</vt:lpstr>
      <vt:lpstr>League Spartan Bold</vt:lpstr>
      <vt:lpstr>Calibri</vt:lpstr>
      <vt:lpstr>Gidole</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51</cp:revision>
  <dcterms:created xsi:type="dcterms:W3CDTF">2006-08-16T00:00:00Z</dcterms:created>
  <dcterms:modified xsi:type="dcterms:W3CDTF">2019-12-29T02:04:10Z</dcterms:modified>
  <dc:identifier>DADurESpNu8</dc:identifier>
</cp:coreProperties>
</file>